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360" r:id="rId5"/>
    <p:sldId id="361" r:id="rId6"/>
    <p:sldId id="362" r:id="rId7"/>
    <p:sldId id="363" r:id="rId8"/>
    <p:sldId id="364" r:id="rId9"/>
    <p:sldId id="365" r:id="rId10"/>
    <p:sldId id="351" r:id="rId11"/>
    <p:sldId id="352" r:id="rId12"/>
    <p:sldId id="353" r:id="rId13"/>
    <p:sldId id="354" r:id="rId14"/>
    <p:sldId id="355" r:id="rId15"/>
    <p:sldId id="356" r:id="rId16"/>
    <p:sldId id="357" r:id="rId17"/>
    <p:sldId id="358" r:id="rId18"/>
    <p:sldId id="359" r:id="rId19"/>
    <p:sldId id="342" r:id="rId20"/>
    <p:sldId id="343" r:id="rId21"/>
    <p:sldId id="344" r:id="rId22"/>
    <p:sldId id="345" r:id="rId23"/>
    <p:sldId id="346" r:id="rId24"/>
    <p:sldId id="347" r:id="rId25"/>
    <p:sldId id="348" r:id="rId26"/>
    <p:sldId id="349" r:id="rId27"/>
    <p:sldId id="350" r:id="rId28"/>
    <p:sldId id="322" r:id="rId29"/>
    <p:sldId id="323" r:id="rId30"/>
    <p:sldId id="324" r:id="rId31"/>
    <p:sldId id="325" r:id="rId32"/>
    <p:sldId id="326" r:id="rId33"/>
    <p:sldId id="330" r:id="rId34"/>
    <p:sldId id="331" r:id="rId35"/>
    <p:sldId id="332" r:id="rId36"/>
    <p:sldId id="333" r:id="rId37"/>
    <p:sldId id="334" r:id="rId38"/>
    <p:sldId id="335" r:id="rId39"/>
    <p:sldId id="336" r:id="rId40"/>
    <p:sldId id="337" r:id="rId41"/>
    <p:sldId id="338" r:id="rId42"/>
    <p:sldId id="339" r:id="rId43"/>
    <p:sldId id="340" r:id="rId44"/>
    <p:sldId id="341" r:id="rId45"/>
    <p:sldId id="327" r:id="rId46"/>
    <p:sldId id="328" r:id="rId47"/>
    <p:sldId id="329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  <p:sldId id="272" r:id="rId70"/>
    <p:sldId id="289" r:id="rId71"/>
    <p:sldId id="290" r:id="rId72"/>
    <p:sldId id="291" r:id="rId73"/>
    <p:sldId id="292" r:id="rId74"/>
    <p:sldId id="293" r:id="rId75"/>
    <p:sldId id="294" r:id="rId76"/>
    <p:sldId id="295" r:id="rId77"/>
    <p:sldId id="296" r:id="rId78"/>
    <p:sldId id="297" r:id="rId79"/>
    <p:sldId id="298" r:id="rId80"/>
    <p:sldId id="299" r:id="rId81"/>
    <p:sldId id="300" r:id="rId82"/>
    <p:sldId id="273" r:id="rId83"/>
    <p:sldId id="274" r:id="rId84"/>
    <p:sldId id="275" r:id="rId85"/>
    <p:sldId id="276" r:id="rId86"/>
    <p:sldId id="277" r:id="rId87"/>
    <p:sldId id="278" r:id="rId88"/>
    <p:sldId id="279" r:id="rId89"/>
    <p:sldId id="280" r:id="rId90"/>
    <p:sldId id="281" r:id="rId91"/>
    <p:sldId id="282" r:id="rId92"/>
    <p:sldId id="283" r:id="rId93"/>
    <p:sldId id="284" r:id="rId94"/>
    <p:sldId id="285" r:id="rId95"/>
    <p:sldId id="286" r:id="rId96"/>
    <p:sldId id="287" r:id="rId97"/>
    <p:sldId id="288" r:id="rId98"/>
    <p:sldId id="259" r:id="rId99"/>
    <p:sldId id="260" r:id="rId100"/>
    <p:sldId id="261" r:id="rId101"/>
    <p:sldId id="262" r:id="rId102"/>
    <p:sldId id="263" r:id="rId103"/>
    <p:sldId id="264" r:id="rId104"/>
    <p:sldId id="265" r:id="rId105"/>
    <p:sldId id="266" r:id="rId106"/>
    <p:sldId id="267" r:id="rId107"/>
    <p:sldId id="268" r:id="rId108"/>
    <p:sldId id="269" r:id="rId109"/>
    <p:sldId id="270" r:id="rId110"/>
    <p:sldId id="271" r:id="rId1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67" d="100"/>
          <a:sy n="67" d="100"/>
        </p:scale>
        <p:origin x="48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27/07/2016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320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27/07/2016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131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27/07/2016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7686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27/07/2016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3524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27/07/2016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637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27/07/2016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1917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27/07/2016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0023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27/07/2016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5325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27/07/2016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715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1A9C780-2502-42AD-9614-9CCBFF46759E}" type="datetimeFigureOut">
              <a:rPr lang="en-GB" smtClean="0"/>
              <a:t>27/07/2016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9186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27/07/2016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577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1A9C780-2502-42AD-9614-9CCBFF46759E}" type="datetimeFigureOut">
              <a:rPr lang="en-GB" smtClean="0"/>
              <a:t>27/07/2016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934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123395" y="4248897"/>
            <a:ext cx="3976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Instruction: </a:t>
            </a:r>
            <a:r>
              <a:rPr lang="en-US" dirty="0"/>
              <a:t>NGUYEN ANH MINH (M. Sc.)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33210" y="2261863"/>
            <a:ext cx="9144000" cy="1234440"/>
          </a:xfrm>
        </p:spPr>
        <p:txBody>
          <a:bodyPr/>
          <a:lstStyle/>
          <a:p>
            <a:r>
              <a:rPr lang="en-US" dirty="0" smtClean="0"/>
              <a:t>Spring AOP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539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before advice class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051" y="2052814"/>
            <a:ext cx="639127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7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44" y="2121606"/>
            <a:ext cx="62484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25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bean definitions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12" y="2035351"/>
            <a:ext cx="650557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11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spring AOP/</a:t>
            </a:r>
            <a:r>
              <a:rPr lang="en-US" dirty="0" err="1" smtClean="0"/>
              <a:t>tx</a:t>
            </a:r>
            <a:r>
              <a:rPr lang="en-US" dirty="0" smtClean="0"/>
              <a:t> definitions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568" y="2078390"/>
            <a:ext cx="665797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5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transaction manager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955" y="2100615"/>
            <a:ext cx="65532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3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advice bean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091" y="2007129"/>
            <a:ext cx="661035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14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  <a:r>
              <a:rPr lang="en-US" dirty="0" err="1" smtClean="0"/>
              <a:t>pointcut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534" y="1987903"/>
            <a:ext cx="658177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18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aspect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484" y="1933398"/>
            <a:ext cx="659130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Initializer container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269" y="2002367"/>
            <a:ext cx="645795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2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transaction manager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1" y="1961797"/>
            <a:ext cx="662940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081" y="1870781"/>
            <a:ext cx="63817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5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before advice bean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567" y="2059164"/>
            <a:ext cx="662940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17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152" y="1993547"/>
            <a:ext cx="619125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6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from aspect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875" y="1936220"/>
            <a:ext cx="660082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73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427" y="1958622"/>
            <a:ext cx="65151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40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advice with domain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312" y="2141714"/>
            <a:ext cx="62769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4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803" y="1843970"/>
            <a:ext cx="66103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2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0836" y="2092825"/>
            <a:ext cx="10058400" cy="1450757"/>
          </a:xfrm>
        </p:spPr>
        <p:txBody>
          <a:bodyPr/>
          <a:lstStyle/>
          <a:p>
            <a:pPr algn="ctr"/>
            <a:r>
              <a:rPr lang="en-US" dirty="0" smtClean="0"/>
              <a:t>After returning advice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102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returning advice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1913643"/>
            <a:ext cx="616267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79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returning advice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793" y="1908174"/>
            <a:ext cx="580072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23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returning advice class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566" y="1985256"/>
            <a:ext cx="662940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8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aspect behavior</a:t>
            </a:r>
          </a:p>
          <a:p>
            <a:r>
              <a:rPr lang="en-US" dirty="0" smtClean="0"/>
              <a:t>AspectJ APIs and annotations</a:t>
            </a:r>
          </a:p>
          <a:p>
            <a:r>
              <a:rPr lang="en-US" dirty="0" smtClean="0"/>
              <a:t>Spring AOP application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1620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after returning advice bean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96" y="1999720"/>
            <a:ext cx="661987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from aspect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620" y="1945746"/>
            <a:ext cx="664845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7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beans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769" y="1965148"/>
            <a:ext cx="59245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advice with domain bean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023" y="2076450"/>
            <a:ext cx="566737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9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95" y="1885067"/>
            <a:ext cx="661987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0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104114"/>
            <a:ext cx="10058400" cy="1450757"/>
          </a:xfrm>
        </p:spPr>
        <p:txBody>
          <a:bodyPr/>
          <a:lstStyle/>
          <a:p>
            <a:pPr algn="ctr"/>
            <a:r>
              <a:rPr lang="en-US" dirty="0" smtClean="0"/>
              <a:t>Throw advices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348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Throws advice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955" y="1925989"/>
            <a:ext cx="59436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25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Throw advice guideline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960" y="2108906"/>
            <a:ext cx="602932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32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Throw advice guidelines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784" y="2148416"/>
            <a:ext cx="623887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28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Throw advice process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896" y="1928989"/>
            <a:ext cx="57816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22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5934" y="2476147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Aspect behavior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763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Throw advice class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840" y="2040819"/>
            <a:ext cx="631507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29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throws advice bean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040" y="2071511"/>
            <a:ext cx="661987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94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from Aspect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278" y="1990901"/>
            <a:ext cx="662940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6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Mock domain class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184" y="2020711"/>
            <a:ext cx="63627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99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898" y="2003601"/>
            <a:ext cx="641985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8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advice with domain bean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203" y="2041349"/>
            <a:ext cx="615315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6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564" y="1918406"/>
            <a:ext cx="657225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0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724" y="2262158"/>
            <a:ext cx="10058400" cy="1450757"/>
          </a:xfrm>
        </p:spPr>
        <p:txBody>
          <a:bodyPr/>
          <a:lstStyle/>
          <a:p>
            <a:pPr algn="ctr"/>
            <a:r>
              <a:rPr lang="en-US" dirty="0" smtClean="0"/>
              <a:t>Around advice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890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Around advice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72" y="1894592"/>
            <a:ext cx="628650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9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Around advice guidelines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630" y="2041525"/>
            <a:ext cx="626745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49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 behavior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259" y="1888596"/>
            <a:ext cx="625792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55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Around advice process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009" y="2031295"/>
            <a:ext cx="596265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5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Around advice class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686" y="1930223"/>
            <a:ext cx="63436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9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Around advice class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495" y="1948039"/>
            <a:ext cx="62103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8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around advice bean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298" y="2028296"/>
            <a:ext cx="66008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80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from aspect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616" y="1892652"/>
            <a:ext cx="65913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31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422" y="1926695"/>
            <a:ext cx="640080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96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advice with domain bean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106" y="2056165"/>
            <a:ext cx="585787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96" y="1929271"/>
            <a:ext cx="66198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6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968647"/>
            <a:ext cx="10058400" cy="1450757"/>
          </a:xfrm>
        </p:spPr>
        <p:txBody>
          <a:bodyPr/>
          <a:lstStyle/>
          <a:p>
            <a:pPr algn="ctr"/>
            <a:r>
              <a:rPr lang="en-US" dirty="0" smtClean="0"/>
              <a:t>Advice ordering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933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Around advice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989" y="2167113"/>
            <a:ext cx="620077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7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Advice types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903" y="1871486"/>
            <a:ext cx="59245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6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Around advice class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02883"/>
            <a:ext cx="660082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7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Configure Aspect Order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823" y="1960386"/>
            <a:ext cx="658177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3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906" y="1892652"/>
            <a:ext cx="661987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6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8568" y="1991225"/>
            <a:ext cx="10058400" cy="1450757"/>
          </a:xfrm>
        </p:spPr>
        <p:txBody>
          <a:bodyPr/>
          <a:lstStyle/>
          <a:p>
            <a:pPr algn="ctr"/>
            <a:r>
              <a:rPr lang="en-US" dirty="0" smtClean="0"/>
              <a:t>AspectJ </a:t>
            </a:r>
            <a:r>
              <a:rPr lang="en-US" dirty="0" err="1" smtClean="0"/>
              <a:t>pointcuts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347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AspectJ </a:t>
            </a:r>
            <a:r>
              <a:rPr lang="en-US" dirty="0" err="1" smtClean="0"/>
              <a:t>pointcuts</a:t>
            </a:r>
            <a:r>
              <a:rPr lang="en-US" dirty="0" smtClean="0"/>
              <a:t> </a:t>
            </a:r>
            <a:r>
              <a:rPr lang="en-US" dirty="0" err="1" smtClean="0"/>
              <a:t>introducion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262" y="1989314"/>
            <a:ext cx="631507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05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AspectJ </a:t>
            </a:r>
            <a:r>
              <a:rPr lang="en-US" dirty="0" err="1" smtClean="0"/>
              <a:t>pointcut</a:t>
            </a:r>
            <a:r>
              <a:rPr lang="en-US" dirty="0" smtClean="0"/>
              <a:t> </a:t>
            </a:r>
            <a:r>
              <a:rPr lang="en-US" dirty="0" err="1" smtClean="0"/>
              <a:t>introdution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553" y="2046640"/>
            <a:ext cx="634365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75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AspectJ </a:t>
            </a:r>
            <a:r>
              <a:rPr lang="en-US" dirty="0" err="1" smtClean="0"/>
              <a:t>pointcut</a:t>
            </a:r>
            <a:r>
              <a:rPr lang="en-US" dirty="0" smtClean="0"/>
              <a:t> process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684" y="1890359"/>
            <a:ext cx="631507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7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070" y="2175051"/>
            <a:ext cx="618172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547" y="2074156"/>
            <a:ext cx="62293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0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711" y="1958093"/>
            <a:ext cx="64008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1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147" y="2115403"/>
            <a:ext cx="10058400" cy="1450757"/>
          </a:xfrm>
        </p:spPr>
        <p:txBody>
          <a:bodyPr/>
          <a:lstStyle/>
          <a:p>
            <a:pPr algn="ctr"/>
            <a:r>
              <a:rPr lang="en-US" dirty="0" smtClean="0"/>
              <a:t>Before advice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550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pointcut</a:t>
            </a:r>
            <a:r>
              <a:rPr lang="en-US" dirty="0" smtClean="0"/>
              <a:t> definition class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978" y="2017889"/>
            <a:ext cx="6400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0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  <a:r>
              <a:rPr lang="en-US" dirty="0" err="1" smtClean="0"/>
              <a:t>pointcut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593" y="2110669"/>
            <a:ext cx="610552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7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advice class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719" y="2047876"/>
            <a:ext cx="65722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5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advice bean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380" y="1955095"/>
            <a:ext cx="661035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03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aspect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958" y="1964972"/>
            <a:ext cx="661035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2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370" y="1950332"/>
            <a:ext cx="64103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2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009" y="1959857"/>
            <a:ext cx="66008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7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724" y="2205714"/>
            <a:ext cx="10058400" cy="1450757"/>
          </a:xfrm>
        </p:spPr>
        <p:txBody>
          <a:bodyPr/>
          <a:lstStyle/>
          <a:p>
            <a:pPr algn="ctr"/>
            <a:r>
              <a:rPr lang="en-US" dirty="0" smtClean="0"/>
              <a:t>AspectJ advice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08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AspectJ advice introduction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325" y="1947686"/>
            <a:ext cx="59531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spectJ advice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42" y="1930223"/>
            <a:ext cx="61150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7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advice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946" y="2003248"/>
            <a:ext cx="635317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5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AspectJ </a:t>
            </a:r>
            <a:r>
              <a:rPr lang="en-US" dirty="0" err="1" smtClean="0"/>
              <a:t>pointcut</a:t>
            </a:r>
            <a:r>
              <a:rPr lang="en-US" dirty="0" smtClean="0"/>
              <a:t> process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923" y="2014009"/>
            <a:ext cx="635317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AspectJ </a:t>
            </a:r>
            <a:r>
              <a:rPr lang="en-US" dirty="0" err="1" smtClean="0"/>
              <a:t>pointcut</a:t>
            </a:r>
            <a:r>
              <a:rPr lang="en-US" dirty="0" smtClean="0"/>
              <a:t> process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493" y="2170289"/>
            <a:ext cx="618172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1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50" y="2068160"/>
            <a:ext cx="593407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0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554" y="1916112"/>
            <a:ext cx="637222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6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661" y="1906693"/>
            <a:ext cx="64389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4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  <a:r>
              <a:rPr lang="en-US" dirty="0" err="1" smtClean="0"/>
              <a:t>pointcuts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945" y="2069570"/>
            <a:ext cx="635317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9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advice class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684" y="2119136"/>
            <a:ext cx="628650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2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advice class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431" y="2028825"/>
            <a:ext cx="660082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89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advice bean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198" y="2077508"/>
            <a:ext cx="664845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3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bean postprocessor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536" y="2052108"/>
            <a:ext cx="661035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advice guideline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975" y="1931634"/>
            <a:ext cx="634365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3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943" y="1905176"/>
            <a:ext cx="62960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0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197" y="1991430"/>
            <a:ext cx="66484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7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5325" y="2092825"/>
            <a:ext cx="10058400" cy="1450757"/>
          </a:xfrm>
        </p:spPr>
        <p:txBody>
          <a:bodyPr/>
          <a:lstStyle/>
          <a:p>
            <a:pPr algn="ctr"/>
            <a:r>
              <a:rPr lang="en-US" dirty="0" smtClean="0"/>
              <a:t>AspectJ advice with spring AOP xml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891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AspectJ advice with spring </a:t>
            </a:r>
            <a:r>
              <a:rPr lang="en-US" dirty="0" err="1" smtClean="0"/>
              <a:t>aop</a:t>
            </a:r>
            <a:r>
              <a:rPr lang="en-US" dirty="0" smtClean="0"/>
              <a:t> xml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5" y="1863548"/>
            <a:ext cx="61531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0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247" y="1894064"/>
            <a:ext cx="602932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9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advice class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770" y="1986844"/>
            <a:ext cx="656272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6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advice bean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91" y="2059693"/>
            <a:ext cx="662940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1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  <a:r>
              <a:rPr lang="en-US" dirty="0" err="1" smtClean="0"/>
              <a:t>pointcut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567" y="2010304"/>
            <a:ext cx="662940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2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  <a:r>
              <a:rPr lang="en-US" dirty="0" err="1" smtClean="0"/>
              <a:t>pointcut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483" y="1925284"/>
            <a:ext cx="659130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6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161" y="1995487"/>
            <a:ext cx="65151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62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advice process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17" y="1905176"/>
            <a:ext cx="62103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8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566" y="2038879"/>
            <a:ext cx="66294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36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592" y="2137981"/>
            <a:ext cx="10058400" cy="1450757"/>
          </a:xfrm>
        </p:spPr>
        <p:txBody>
          <a:bodyPr/>
          <a:lstStyle/>
          <a:p>
            <a:pPr algn="ctr"/>
            <a:r>
              <a:rPr lang="en-US" dirty="0" smtClean="0"/>
              <a:t>Spring AOP application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646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JDBC transaction management using AOP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519" y="2025826"/>
            <a:ext cx="626745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4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JDBC transaction management using AOP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169" y="1966911"/>
            <a:ext cx="625792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37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066" y="1964795"/>
            <a:ext cx="609600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0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306" y="1848203"/>
            <a:ext cx="6162675" cy="4019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976" y="5867753"/>
            <a:ext cx="1162050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40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254" y="1879599"/>
            <a:ext cx="61436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6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 persistence library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494" y="2005542"/>
            <a:ext cx="621030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7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 persistence library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959" y="2041348"/>
            <a:ext cx="661035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3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 persistence library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781" y="1970792"/>
            <a:ext cx="618172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4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819</TotalTime>
  <Words>341</Words>
  <Application>Microsoft Office PowerPoint</Application>
  <PresentationFormat>Widescreen</PresentationFormat>
  <Paragraphs>114</Paragraphs>
  <Slides>110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3" baseType="lpstr">
      <vt:lpstr>Calibri</vt:lpstr>
      <vt:lpstr>Calibri Light</vt:lpstr>
      <vt:lpstr>Retrospect</vt:lpstr>
      <vt:lpstr>Spring AOP</vt:lpstr>
      <vt:lpstr>Outline</vt:lpstr>
      <vt:lpstr>Aspect behavior</vt:lpstr>
      <vt:lpstr>Aspect behavior</vt:lpstr>
      <vt:lpstr>Advice types</vt:lpstr>
      <vt:lpstr>Before advice</vt:lpstr>
      <vt:lpstr>Before advice</vt:lpstr>
      <vt:lpstr>Before advice guideline</vt:lpstr>
      <vt:lpstr>Before advice process</vt:lpstr>
      <vt:lpstr>Create before advice class</vt:lpstr>
      <vt:lpstr>Register before advice bean</vt:lpstr>
      <vt:lpstr>Reference from aspect</vt:lpstr>
      <vt:lpstr>Domain beans</vt:lpstr>
      <vt:lpstr>Integrate advice with domain beans</vt:lpstr>
      <vt:lpstr>Access and use beans</vt:lpstr>
      <vt:lpstr>After returning advice</vt:lpstr>
      <vt:lpstr>After returning advice</vt:lpstr>
      <vt:lpstr>After returning advice</vt:lpstr>
      <vt:lpstr>After returning advice class</vt:lpstr>
      <vt:lpstr>Register after returning advice bean</vt:lpstr>
      <vt:lpstr>Reference from aspect</vt:lpstr>
      <vt:lpstr>Domain beans</vt:lpstr>
      <vt:lpstr>Integrate advice with domain bean</vt:lpstr>
      <vt:lpstr>Access and use beans</vt:lpstr>
      <vt:lpstr>Throw advices</vt:lpstr>
      <vt:lpstr>Throws advice</vt:lpstr>
      <vt:lpstr>Throw advice guideline</vt:lpstr>
      <vt:lpstr>Throw advice guidelines</vt:lpstr>
      <vt:lpstr>Throw advice process</vt:lpstr>
      <vt:lpstr>Throw advice class</vt:lpstr>
      <vt:lpstr>Register throws advice bean</vt:lpstr>
      <vt:lpstr>Reference from Aspect </vt:lpstr>
      <vt:lpstr>Mock domain class</vt:lpstr>
      <vt:lpstr>Domain beans</vt:lpstr>
      <vt:lpstr>Integrate advice with domain bean</vt:lpstr>
      <vt:lpstr>Access and use Beans</vt:lpstr>
      <vt:lpstr>Around advice</vt:lpstr>
      <vt:lpstr>Around advice</vt:lpstr>
      <vt:lpstr>Around advice guidelines</vt:lpstr>
      <vt:lpstr>Around advice process</vt:lpstr>
      <vt:lpstr>Around advice class</vt:lpstr>
      <vt:lpstr>Around advice class</vt:lpstr>
      <vt:lpstr>Register around advice bean</vt:lpstr>
      <vt:lpstr>Reference from aspect</vt:lpstr>
      <vt:lpstr>Domain beans</vt:lpstr>
      <vt:lpstr>Integrate advice with domain bean</vt:lpstr>
      <vt:lpstr>Access and use beans</vt:lpstr>
      <vt:lpstr>Advice ordering</vt:lpstr>
      <vt:lpstr>Around advice</vt:lpstr>
      <vt:lpstr>Around advice class</vt:lpstr>
      <vt:lpstr>Configure Aspect Order</vt:lpstr>
      <vt:lpstr>Access and use Beans</vt:lpstr>
      <vt:lpstr>AspectJ pointcuts</vt:lpstr>
      <vt:lpstr>AspectJ pointcuts introducion</vt:lpstr>
      <vt:lpstr>AspectJ pointcut introdution</vt:lpstr>
      <vt:lpstr>AspectJ pointcut process</vt:lpstr>
      <vt:lpstr>Select join point</vt:lpstr>
      <vt:lpstr>Select join point</vt:lpstr>
      <vt:lpstr>Select join point</vt:lpstr>
      <vt:lpstr>Create pointcut definition class</vt:lpstr>
      <vt:lpstr>Define pointcut</vt:lpstr>
      <vt:lpstr>Create advice class</vt:lpstr>
      <vt:lpstr>Register advice bean</vt:lpstr>
      <vt:lpstr>Define aspect</vt:lpstr>
      <vt:lpstr>Domain beans</vt:lpstr>
      <vt:lpstr>Access and use beans</vt:lpstr>
      <vt:lpstr>AspectJ advice</vt:lpstr>
      <vt:lpstr>AspectJ advice introduction</vt:lpstr>
      <vt:lpstr>AspectJ advice </vt:lpstr>
      <vt:lpstr>AspectJ pointcut process</vt:lpstr>
      <vt:lpstr>AspectJ pointcut process</vt:lpstr>
      <vt:lpstr>Select join points</vt:lpstr>
      <vt:lpstr>Select join points</vt:lpstr>
      <vt:lpstr>Select join points</vt:lpstr>
      <vt:lpstr>Define pointcuts</vt:lpstr>
      <vt:lpstr>Create advice class</vt:lpstr>
      <vt:lpstr>Create advice class</vt:lpstr>
      <vt:lpstr>Register advice bean</vt:lpstr>
      <vt:lpstr>Register bean postprocessor</vt:lpstr>
      <vt:lpstr>Domain beans</vt:lpstr>
      <vt:lpstr>Access and use beans</vt:lpstr>
      <vt:lpstr>AspectJ advice with spring AOP xml</vt:lpstr>
      <vt:lpstr>AspectJ advice with spring aop xml</vt:lpstr>
      <vt:lpstr>Process </vt:lpstr>
      <vt:lpstr>Create advice class</vt:lpstr>
      <vt:lpstr>Register advice bean</vt:lpstr>
      <vt:lpstr>Define pointcut</vt:lpstr>
      <vt:lpstr>Define pointcut</vt:lpstr>
      <vt:lpstr>Domain beans</vt:lpstr>
      <vt:lpstr>Access and use Beans</vt:lpstr>
      <vt:lpstr>Spring AOP application</vt:lpstr>
      <vt:lpstr>JDBC transaction management using AOP</vt:lpstr>
      <vt:lpstr>JDBC transaction management using AOP</vt:lpstr>
      <vt:lpstr>Process </vt:lpstr>
      <vt:lpstr>Process </vt:lpstr>
      <vt:lpstr>Process </vt:lpstr>
      <vt:lpstr>Develop persistence library</vt:lpstr>
      <vt:lpstr>Develop persistence library</vt:lpstr>
      <vt:lpstr>Develop persistence library</vt:lpstr>
      <vt:lpstr>Select join points</vt:lpstr>
      <vt:lpstr>Create bean definitions</vt:lpstr>
      <vt:lpstr>Create spring AOP/tx definitions</vt:lpstr>
      <vt:lpstr>Register transaction manager</vt:lpstr>
      <vt:lpstr>Register advice bean</vt:lpstr>
      <vt:lpstr>Define pointcut</vt:lpstr>
      <vt:lpstr>Define aspect</vt:lpstr>
      <vt:lpstr>Initializer container</vt:lpstr>
      <vt:lpstr>Test transaction manager</vt:lpstr>
      <vt:lpstr>Summary </vt:lpstr>
      <vt:lpstr>Summary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Anh Minh</dc:creator>
  <cp:lastModifiedBy>Nguyen Anh Minh</cp:lastModifiedBy>
  <cp:revision>230</cp:revision>
  <dcterms:created xsi:type="dcterms:W3CDTF">2016-07-21T12:38:40Z</dcterms:created>
  <dcterms:modified xsi:type="dcterms:W3CDTF">2016-07-27T07:23:46Z</dcterms:modified>
</cp:coreProperties>
</file>